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6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CEA"/>
    <a:srgbClr val="F1EB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2D72B9-3ADB-438F-A655-EE3FF95DE9BD}"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DAC790DA-E9DD-4F12-A5E2-EC41B7D1031C}" type="slidenum">
              <a:rPr lang="en-US" smtClean="0"/>
              <a:t>‹#›</a:t>
            </a:fld>
            <a:endParaRPr lang="en-US" dirty="0"/>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D72B9-3ADB-438F-A655-EE3FF95DE9BD}"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C790DA-E9DD-4F12-A5E2-EC41B7D1031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D72B9-3ADB-438F-A655-EE3FF95DE9BD}"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C790DA-E9DD-4F12-A5E2-EC41B7D1031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2D72B9-3ADB-438F-A655-EE3FF95DE9BD}" type="datetimeFigureOut">
              <a:rPr lang="en-US" smtClean="0"/>
              <a:t>3/21/2016</a:t>
            </a:fld>
            <a:endParaRPr lang="en-US" dirty="0"/>
          </a:p>
        </p:txBody>
      </p:sp>
      <p:sp>
        <p:nvSpPr>
          <p:cNvPr id="10" name="Slide Number Placeholder 9"/>
          <p:cNvSpPr>
            <a:spLocks noGrp="1"/>
          </p:cNvSpPr>
          <p:nvPr>
            <p:ph type="sldNum" sz="quarter" idx="11"/>
          </p:nvPr>
        </p:nvSpPr>
        <p:spPr/>
        <p:txBody>
          <a:bodyPr/>
          <a:lstStyle/>
          <a:p>
            <a:fld id="{DAC790DA-E9DD-4F12-A5E2-EC41B7D1031C}" type="slidenum">
              <a:rPr lang="en-US" smtClean="0"/>
              <a:t>‹#›</a:t>
            </a:fld>
            <a:endParaRPr lang="en-US" dirty="0"/>
          </a:p>
        </p:txBody>
      </p:sp>
      <p:sp>
        <p:nvSpPr>
          <p:cNvPr id="12" name="Footer Placeholder 11"/>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BA2D72B9-3ADB-438F-A655-EE3FF95DE9BD}" type="datetimeFigureOut">
              <a:rPr lang="en-US" smtClean="0"/>
              <a:t>3/21/2016</a:t>
            </a:fld>
            <a:endParaRPr lang="en-US" dirty="0"/>
          </a:p>
        </p:txBody>
      </p:sp>
      <p:sp>
        <p:nvSpPr>
          <p:cNvPr id="20" name="Slide Number Placeholder 19"/>
          <p:cNvSpPr>
            <a:spLocks noGrp="1"/>
          </p:cNvSpPr>
          <p:nvPr>
            <p:ph type="sldNum" sz="quarter" idx="11"/>
          </p:nvPr>
        </p:nvSpPr>
        <p:spPr/>
        <p:txBody>
          <a:bodyPr/>
          <a:lstStyle/>
          <a:p>
            <a:fld id="{DAC790DA-E9DD-4F12-A5E2-EC41B7D1031C}" type="slidenum">
              <a:rPr lang="en-US" smtClean="0"/>
              <a:t>‹#›</a:t>
            </a:fld>
            <a:endParaRPr lang="en-US" dirty="0"/>
          </a:p>
        </p:txBody>
      </p:sp>
      <p:sp>
        <p:nvSpPr>
          <p:cNvPr id="21" name="Footer Placeholder 20"/>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A2D72B9-3ADB-438F-A655-EE3FF95DE9BD}" type="datetimeFigureOut">
              <a:rPr lang="en-US" smtClean="0"/>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C790DA-E9DD-4F12-A5E2-EC41B7D1031C}" type="slidenum">
              <a:rPr lang="en-US" smtClean="0"/>
              <a:t>‹#›</a:t>
            </a:fld>
            <a:endParaRPr lang="en-US" dirty="0"/>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A2D72B9-3ADB-438F-A655-EE3FF95DE9BD}" type="datetimeFigureOut">
              <a:rPr lang="en-US" smtClean="0"/>
              <a:t>3/21/2016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C790DA-E9DD-4F12-A5E2-EC41B7D1031C}" type="slidenum">
              <a:rPr lang="en-US" smtClean="0"/>
              <a:t>‹#›</a:t>
            </a:fld>
            <a:endParaRPr lang="en-US" dirty="0"/>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2D72B9-3ADB-438F-A655-EE3FF95DE9BD}" type="datetimeFigureOut">
              <a:rPr lang="en-US" smtClean="0"/>
              <a:t>3/21/2016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C790DA-E9DD-4F12-A5E2-EC41B7D1031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A2D72B9-3ADB-438F-A655-EE3FF95DE9BD}" type="datetimeFigureOut">
              <a:rPr lang="en-US" smtClean="0"/>
              <a:t>3/21/2016</a:t>
            </a:fld>
            <a:endParaRPr lang="en-US" dirty="0"/>
          </a:p>
        </p:txBody>
      </p:sp>
      <p:sp>
        <p:nvSpPr>
          <p:cNvPr id="6" name="Slide Number Placeholder 5"/>
          <p:cNvSpPr>
            <a:spLocks noGrp="1"/>
          </p:cNvSpPr>
          <p:nvPr>
            <p:ph type="sldNum" sz="quarter" idx="11"/>
          </p:nvPr>
        </p:nvSpPr>
        <p:spPr/>
        <p:txBody>
          <a:bodyPr/>
          <a:lstStyle/>
          <a:p>
            <a:fld id="{DAC790DA-E9DD-4F12-A5E2-EC41B7D1031C}" type="slidenum">
              <a:rPr lang="en-US" smtClean="0"/>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BA2D72B9-3ADB-438F-A655-EE3FF95DE9BD}" type="datetimeFigureOut">
              <a:rPr lang="en-US" smtClean="0"/>
              <a:t>3/21/2016</a:t>
            </a:fld>
            <a:endParaRPr lang="en-US" dirty="0"/>
          </a:p>
        </p:txBody>
      </p:sp>
      <p:sp>
        <p:nvSpPr>
          <p:cNvPr id="10" name="Slide Number Placeholder 9"/>
          <p:cNvSpPr>
            <a:spLocks noGrp="1"/>
          </p:cNvSpPr>
          <p:nvPr>
            <p:ph type="sldNum" sz="quarter" idx="15"/>
          </p:nvPr>
        </p:nvSpPr>
        <p:spPr/>
        <p:txBody>
          <a:bodyPr/>
          <a:lstStyle/>
          <a:p>
            <a:fld id="{DAC790DA-E9DD-4F12-A5E2-EC41B7D1031C}" type="slidenum">
              <a:rPr lang="en-US" smtClean="0"/>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D72B9-3ADB-438F-A655-EE3FF95DE9BD}" type="datetimeFigureOut">
              <a:rPr lang="en-US" smtClean="0"/>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C790DA-E9DD-4F12-A5E2-EC41B7D1031C}" type="slidenum">
              <a:rPr lang="en-US" smtClean="0"/>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dirty="0"/>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DAC790DA-E9DD-4F12-A5E2-EC41B7D1031C}" type="slidenum">
              <a:rPr lang="en-US" smtClean="0"/>
              <a:t>‹#›</a:t>
            </a:fld>
            <a:endParaRPr lang="en-US" dirty="0"/>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BA2D72B9-3ADB-438F-A655-EE3FF95DE9BD}" type="datetimeFigureOut">
              <a:rPr lang="en-US" smtClean="0"/>
              <a:t>3/21/2016</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590800"/>
            <a:ext cx="7235981" cy="990600"/>
          </a:xfrm>
        </p:spPr>
        <p:txBody>
          <a:bodyPr/>
          <a:lstStyle/>
          <a:p>
            <a:pPr algn="ctr"/>
            <a:r>
              <a:rPr lang="en-US" sz="4000" dirty="0" smtClean="0"/>
              <a:t>PROBABILITY</a:t>
            </a:r>
            <a:endParaRPr lang="en-US" sz="4000" dirty="0"/>
          </a:p>
        </p:txBody>
      </p:sp>
      <p:sp>
        <p:nvSpPr>
          <p:cNvPr id="3" name="Subtitle 2"/>
          <p:cNvSpPr>
            <a:spLocks noGrp="1"/>
          </p:cNvSpPr>
          <p:nvPr>
            <p:ph type="subTitle" idx="1"/>
          </p:nvPr>
        </p:nvSpPr>
        <p:spPr>
          <a:xfrm>
            <a:off x="1600200" y="3581400"/>
            <a:ext cx="6400800" cy="838200"/>
          </a:xfrm>
        </p:spPr>
        <p:txBody>
          <a:bodyPr>
            <a:normAutofit/>
          </a:bodyPr>
          <a:lstStyle/>
          <a:p>
            <a:pPr algn="ctr"/>
            <a:r>
              <a:rPr lang="en-US" dirty="0" smtClean="0"/>
              <a:t>Section 3.3: The Addition Rule</a:t>
            </a:r>
          </a:p>
        </p:txBody>
      </p:sp>
    </p:spTree>
    <p:extLst>
      <p:ext uri="{BB962C8B-B14F-4D97-AF65-F5344CB8AC3E}">
        <p14:creationId xmlns:p14="http://schemas.microsoft.com/office/powerpoint/2010/main" val="3910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lnSpcReduction="10000"/>
          </a:bodyPr>
          <a:lstStyle/>
          <a:p>
            <a:pPr marL="0" indent="0">
              <a:buNone/>
            </a:pPr>
            <a:r>
              <a:rPr lang="en-US" sz="2400" b="1" dirty="0" smtClean="0"/>
              <a:t>Objective:</a:t>
            </a:r>
            <a:r>
              <a:rPr lang="en-US" sz="2400" dirty="0" smtClean="0"/>
              <a:t> To be able to understand and apply the addition rule.</a:t>
            </a:r>
          </a:p>
          <a:p>
            <a:pPr marL="0" indent="0">
              <a:buNone/>
            </a:pPr>
            <a:endParaRPr lang="en-US" sz="2400" dirty="0" smtClean="0"/>
          </a:p>
          <a:p>
            <a:pPr marL="0" indent="0">
              <a:buNone/>
            </a:pPr>
            <a:r>
              <a:rPr lang="en-US" sz="2400" dirty="0" smtClean="0"/>
              <a:t>“OR”: _____________________________</a:t>
            </a:r>
          </a:p>
          <a:p>
            <a:pPr marL="0" indent="0">
              <a:buNone/>
            </a:pPr>
            <a:endParaRPr lang="en-US" sz="2400" dirty="0"/>
          </a:p>
          <a:p>
            <a:pPr marL="0" indent="0">
              <a:buNone/>
            </a:pPr>
            <a:r>
              <a:rPr lang="en-US" sz="2400" dirty="0" smtClean="0"/>
              <a:t>“AND”: ____________________________</a:t>
            </a:r>
          </a:p>
          <a:p>
            <a:pPr marL="0" indent="0">
              <a:buNone/>
            </a:pPr>
            <a:endParaRPr lang="en-US" sz="2400" dirty="0" smtClean="0"/>
          </a:p>
          <a:p>
            <a:pPr marL="0" indent="0">
              <a:buNone/>
            </a:pPr>
            <a:r>
              <a:rPr lang="en-US" sz="2400" b="1" u="sng" dirty="0" smtClean="0"/>
              <a:t>Addition Rule:</a:t>
            </a:r>
            <a:r>
              <a:rPr lang="en-US" sz="2400" dirty="0" smtClean="0"/>
              <a:t> Used when only one item is being selected.</a:t>
            </a:r>
          </a:p>
          <a:p>
            <a:pPr marL="0" indent="0">
              <a:buNone/>
            </a:pPr>
            <a:r>
              <a:rPr lang="en-US" sz="2400" dirty="0" smtClean="0"/>
              <a:t>P(A or B) = P(A) + P(B) – P(A and B)</a:t>
            </a:r>
          </a:p>
          <a:p>
            <a:pPr marL="0" indent="0">
              <a:buNone/>
            </a:pPr>
            <a:endParaRPr lang="en-US" sz="2400" dirty="0"/>
          </a:p>
          <a:p>
            <a:pPr marL="0" indent="0">
              <a:buNone/>
            </a:pPr>
            <a:r>
              <a:rPr lang="en-US" sz="2400" dirty="0" smtClean="0"/>
              <a:t>Ex. 1 Select one card from a standard deck.  Find </a:t>
            </a:r>
          </a:p>
          <a:p>
            <a:pPr marL="457200" indent="-457200">
              <a:buAutoNum type="alphaLcPeriod"/>
            </a:pPr>
            <a:r>
              <a:rPr lang="en-US" sz="2400" dirty="0" smtClean="0"/>
              <a:t>P(Ace or Red)</a:t>
            </a:r>
          </a:p>
          <a:p>
            <a:pPr marL="457200" indent="-457200">
              <a:buAutoNum type="alphaLcPeriod"/>
            </a:pPr>
            <a:endParaRPr lang="en-US" sz="2400" dirty="0"/>
          </a:p>
          <a:p>
            <a:pPr marL="457200" indent="-457200">
              <a:buAutoNum type="alphaLcPeriod"/>
            </a:pPr>
            <a:endParaRPr lang="en-US" sz="2400" dirty="0" smtClean="0"/>
          </a:p>
          <a:p>
            <a:pPr marL="457200" indent="-457200">
              <a:buAutoNum type="alphaLcPeriod"/>
            </a:pPr>
            <a:r>
              <a:rPr lang="en-US" sz="2400" dirty="0" smtClean="0"/>
              <a:t>P(Diamond or 4)</a:t>
            </a:r>
            <a:endParaRPr lang="en-US" sz="2400" dirty="0"/>
          </a:p>
          <a:p>
            <a:pPr marL="0" indent="0">
              <a:buNone/>
            </a:pPr>
            <a:endParaRPr lang="en-US" sz="2400" b="1" u="sng" dirty="0" smtClean="0"/>
          </a:p>
        </p:txBody>
      </p:sp>
    </p:spTree>
    <p:extLst>
      <p:ext uri="{BB962C8B-B14F-4D97-AF65-F5344CB8AC3E}">
        <p14:creationId xmlns:p14="http://schemas.microsoft.com/office/powerpoint/2010/main" val="2323007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2400" dirty="0" smtClean="0"/>
              <a:t>c. P(Face card or Club)</a:t>
            </a:r>
          </a:p>
          <a:p>
            <a:pPr marL="0" indent="0">
              <a:buNone/>
            </a:pPr>
            <a:endParaRPr lang="en-US" sz="2400" dirty="0"/>
          </a:p>
          <a:p>
            <a:pPr marL="0" indent="0">
              <a:buNone/>
            </a:pPr>
            <a:endParaRPr lang="en-US" sz="2400" dirty="0" smtClean="0"/>
          </a:p>
          <a:p>
            <a:pPr marL="0" indent="0">
              <a:buNone/>
            </a:pPr>
            <a:r>
              <a:rPr lang="en-US" sz="2400" dirty="0" smtClean="0"/>
              <a:t>d. P(2 or 5)</a:t>
            </a:r>
          </a:p>
          <a:p>
            <a:pPr marL="0" indent="0">
              <a:buNone/>
            </a:pPr>
            <a:endParaRPr lang="en-US" sz="2400" dirty="0"/>
          </a:p>
          <a:p>
            <a:pPr marL="0" indent="0">
              <a:buNone/>
            </a:pPr>
            <a:endParaRPr lang="en-US" sz="2400" dirty="0" smtClean="0"/>
          </a:p>
          <a:p>
            <a:pPr marL="0" indent="0">
              <a:buNone/>
            </a:pPr>
            <a:endParaRPr lang="en-US" sz="2400" dirty="0"/>
          </a:p>
          <a:p>
            <a:pPr marL="0" indent="0">
              <a:buNone/>
            </a:pPr>
            <a:r>
              <a:rPr lang="en-US" sz="2400" dirty="0" smtClean="0"/>
              <a:t>Events A and B are said to be </a:t>
            </a:r>
            <a:r>
              <a:rPr lang="en-US" sz="2400" b="1" u="sng" dirty="0" smtClean="0"/>
              <a:t>mutually exclusive</a:t>
            </a:r>
            <a:r>
              <a:rPr lang="en-US" sz="2400" dirty="0" smtClean="0"/>
              <a:t> if P(A and B)=0.</a:t>
            </a:r>
          </a:p>
          <a:p>
            <a:pPr marL="0" indent="0">
              <a:buNone/>
            </a:pPr>
            <a:endParaRPr lang="en-US" sz="2400" dirty="0"/>
          </a:p>
          <a:p>
            <a:pPr marL="0" indent="0">
              <a:buNone/>
            </a:pPr>
            <a:r>
              <a:rPr lang="en-US" sz="2400" dirty="0" smtClean="0"/>
              <a:t>Ex. 2 Roll a standard die.  Find</a:t>
            </a:r>
          </a:p>
          <a:p>
            <a:pPr marL="457200" indent="-457200">
              <a:buAutoNum type="alphaLcPeriod"/>
            </a:pPr>
            <a:r>
              <a:rPr lang="en-US" sz="2400" dirty="0" smtClean="0"/>
              <a:t>P(2 or even)</a:t>
            </a:r>
          </a:p>
          <a:p>
            <a:pPr marL="457200" indent="-457200">
              <a:buAutoNum type="alphaLcPeriod"/>
            </a:pPr>
            <a:endParaRPr lang="en-US" sz="2400" dirty="0"/>
          </a:p>
          <a:p>
            <a:pPr marL="457200" indent="-457200">
              <a:buAutoNum type="alphaLcPeriod"/>
            </a:pPr>
            <a:r>
              <a:rPr lang="en-US" sz="2400" dirty="0" smtClean="0"/>
              <a:t>P(2 or 4)</a:t>
            </a:r>
            <a:endParaRPr lang="en-US" sz="2400" dirty="0"/>
          </a:p>
          <a:p>
            <a:pPr marL="0" indent="0">
              <a:buNone/>
            </a:pPr>
            <a:endParaRPr lang="en-US" sz="2400" dirty="0"/>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145462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marL="0" indent="0">
              <a:buNone/>
            </a:pPr>
            <a:r>
              <a:rPr lang="en-US" sz="2400" dirty="0" smtClean="0"/>
              <a:t>Ex. 3 Using the table below, answer the following questions assuming that one person is selected.</a:t>
            </a:r>
          </a:p>
          <a:p>
            <a:pPr marL="0" indent="0">
              <a:buNone/>
            </a:pPr>
            <a:endParaRPr lang="en-US" sz="2400" dirty="0"/>
          </a:p>
          <a:p>
            <a:pPr marL="0" indent="0">
              <a:buNone/>
            </a:pPr>
            <a:endParaRPr lang="en-US" sz="2400" dirty="0" smtClean="0"/>
          </a:p>
          <a:p>
            <a:pPr marL="0" indent="0">
              <a:buNone/>
            </a:pPr>
            <a:endParaRPr lang="en-US" sz="2400" dirty="0" smtClean="0"/>
          </a:p>
          <a:p>
            <a:pPr marL="0" indent="0">
              <a:buNone/>
            </a:pPr>
            <a:r>
              <a:rPr lang="en-US" sz="2400" dirty="0" smtClean="0"/>
              <a:t>a. P(M)			b. P(10)		c. P(M and 10)</a:t>
            </a:r>
          </a:p>
          <a:p>
            <a:pPr marL="0" indent="0">
              <a:buNone/>
            </a:pPr>
            <a:endParaRPr lang="en-US" sz="2400" dirty="0" smtClean="0"/>
          </a:p>
          <a:p>
            <a:pPr marL="0" indent="0">
              <a:buNone/>
            </a:pPr>
            <a:endParaRPr lang="en-US" sz="2400" dirty="0"/>
          </a:p>
          <a:p>
            <a:pPr marL="0" indent="0">
              <a:buNone/>
            </a:pPr>
            <a:r>
              <a:rPr lang="en-US" sz="2400" dirty="0" smtClean="0"/>
              <a:t>d. P(F and 9)		e. P(M or 10)		f. P(F or 9)</a:t>
            </a:r>
          </a:p>
          <a:p>
            <a:pPr marL="0" indent="0">
              <a:buNone/>
            </a:pPr>
            <a:endParaRPr lang="en-US" sz="2400" dirty="0"/>
          </a:p>
          <a:p>
            <a:pPr marL="0" indent="0">
              <a:buNone/>
            </a:pPr>
            <a:endParaRPr lang="en-US" sz="2400" dirty="0" smtClean="0"/>
          </a:p>
          <a:p>
            <a:pPr marL="0" indent="0">
              <a:buNone/>
            </a:pPr>
            <a:r>
              <a:rPr lang="en-US" sz="2400" dirty="0" smtClean="0"/>
              <a:t>g. P(F|12)				h. P(12|F)		</a:t>
            </a:r>
          </a:p>
          <a:p>
            <a:pPr marL="0" indent="0">
              <a:buNone/>
            </a:pPr>
            <a:endParaRPr lang="en-US" sz="2400" dirty="0"/>
          </a:p>
          <a:p>
            <a:pPr marL="0" indent="0">
              <a:buNone/>
            </a:pPr>
            <a:r>
              <a:rPr lang="en-US" sz="2400" dirty="0" err="1" smtClean="0"/>
              <a:t>i</a:t>
            </a:r>
            <a:r>
              <a:rPr lang="en-US" sz="2400" dirty="0" smtClean="0"/>
              <a:t>. Are Female and 12</a:t>
            </a:r>
            <a:r>
              <a:rPr lang="en-US" sz="2400" baseline="30000" dirty="0" smtClean="0"/>
              <a:t>th</a:t>
            </a:r>
            <a:r>
              <a:rPr lang="en-US" sz="2400" dirty="0" smtClean="0"/>
              <a:t> grader independent?</a:t>
            </a:r>
          </a:p>
          <a:p>
            <a:pPr marL="0" indent="0">
              <a:buNone/>
            </a:pP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3935172367"/>
              </p:ext>
            </p:extLst>
          </p:nvPr>
        </p:nvGraphicFramePr>
        <p:xfrm>
          <a:off x="990600" y="1143000"/>
          <a:ext cx="7696200" cy="1112520"/>
        </p:xfrm>
        <a:graphic>
          <a:graphicData uri="http://schemas.openxmlformats.org/drawingml/2006/table">
            <a:tbl>
              <a:tblPr firstRow="1" bandRow="1">
                <a:tableStyleId>{21E4AEA4-8DFA-4A89-87EB-49C32662AFE0}</a:tableStyleId>
              </a:tblPr>
              <a:tblGrid>
                <a:gridCol w="1539240"/>
                <a:gridCol w="1539240"/>
                <a:gridCol w="1539240"/>
                <a:gridCol w="1539240"/>
                <a:gridCol w="1539240"/>
              </a:tblGrid>
              <a:tr h="370840">
                <a:tc>
                  <a:txBody>
                    <a:bodyPr/>
                    <a:lstStyle/>
                    <a:p>
                      <a:pPr algn="ctr"/>
                      <a:r>
                        <a:rPr lang="en-US" dirty="0" smtClean="0"/>
                        <a:t>Gender/grade</a:t>
                      </a:r>
                      <a:endParaRPr lang="en-US" dirty="0"/>
                    </a:p>
                  </a:txBody>
                  <a:tcPr/>
                </a:tc>
                <a:tc>
                  <a:txBody>
                    <a:bodyPr/>
                    <a:lstStyle/>
                    <a:p>
                      <a:pPr algn="ctr"/>
                      <a:r>
                        <a:rPr lang="en-US" dirty="0" smtClean="0"/>
                        <a:t>9</a:t>
                      </a:r>
                      <a:endParaRPr lang="en-US" dirty="0"/>
                    </a:p>
                  </a:txBody>
                  <a:tcPr/>
                </a:tc>
                <a:tc>
                  <a:txBody>
                    <a:bodyPr/>
                    <a:lstStyle/>
                    <a:p>
                      <a:pPr algn="ctr"/>
                      <a:r>
                        <a:rPr lang="en-US" dirty="0" smtClean="0"/>
                        <a:t>10</a:t>
                      </a:r>
                      <a:endParaRPr lang="en-US" dirty="0"/>
                    </a:p>
                  </a:txBody>
                  <a:tcPr/>
                </a:tc>
                <a:tc>
                  <a:txBody>
                    <a:bodyPr/>
                    <a:lstStyle/>
                    <a:p>
                      <a:pPr algn="ctr"/>
                      <a:r>
                        <a:rPr lang="en-US" dirty="0" smtClean="0"/>
                        <a:t>11</a:t>
                      </a:r>
                      <a:endParaRPr lang="en-US" dirty="0"/>
                    </a:p>
                  </a:txBody>
                  <a:tcPr/>
                </a:tc>
                <a:tc>
                  <a:txBody>
                    <a:bodyPr/>
                    <a:lstStyle/>
                    <a:p>
                      <a:pPr algn="ctr"/>
                      <a:r>
                        <a:rPr lang="en-US" dirty="0" smtClean="0"/>
                        <a:t>12</a:t>
                      </a:r>
                      <a:endParaRPr lang="en-US" dirty="0"/>
                    </a:p>
                  </a:txBody>
                  <a:tcPr/>
                </a:tc>
              </a:tr>
              <a:tr h="370840">
                <a:tc>
                  <a:txBody>
                    <a:bodyPr/>
                    <a:lstStyle/>
                    <a:p>
                      <a:pPr algn="ctr"/>
                      <a:r>
                        <a:rPr lang="en-US" dirty="0" smtClean="0"/>
                        <a:t>M</a:t>
                      </a:r>
                      <a:endParaRPr lang="en-US" dirty="0"/>
                    </a:p>
                  </a:txBody>
                  <a:tcPr/>
                </a:tc>
                <a:tc>
                  <a:txBody>
                    <a:bodyPr/>
                    <a:lstStyle/>
                    <a:p>
                      <a:pPr algn="ctr"/>
                      <a:r>
                        <a:rPr lang="en-US" dirty="0" smtClean="0"/>
                        <a:t>15</a:t>
                      </a:r>
                      <a:endParaRPr lang="en-US" dirty="0"/>
                    </a:p>
                  </a:txBody>
                  <a:tcPr/>
                </a:tc>
                <a:tc>
                  <a:txBody>
                    <a:bodyPr/>
                    <a:lstStyle/>
                    <a:p>
                      <a:pPr algn="ctr"/>
                      <a:r>
                        <a:rPr lang="en-US" dirty="0" smtClean="0"/>
                        <a:t>55</a:t>
                      </a:r>
                      <a:endParaRPr lang="en-US" dirty="0"/>
                    </a:p>
                  </a:txBody>
                  <a:tcPr/>
                </a:tc>
                <a:tc>
                  <a:txBody>
                    <a:bodyPr/>
                    <a:lstStyle/>
                    <a:p>
                      <a:pPr algn="ctr"/>
                      <a:r>
                        <a:rPr lang="en-US" dirty="0" smtClean="0"/>
                        <a:t>80</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20</a:t>
                      </a:r>
                      <a:endParaRPr lang="en-US" dirty="0"/>
                    </a:p>
                  </a:txBody>
                  <a:tcPr/>
                </a:tc>
                <a:tc>
                  <a:txBody>
                    <a:bodyPr/>
                    <a:lstStyle/>
                    <a:p>
                      <a:pPr algn="ctr"/>
                      <a:r>
                        <a:rPr lang="en-US" dirty="0" smtClean="0"/>
                        <a:t>45</a:t>
                      </a:r>
                      <a:endParaRPr lang="en-US" dirty="0"/>
                    </a:p>
                  </a:txBody>
                  <a:tcPr/>
                </a:tc>
                <a:tc>
                  <a:txBody>
                    <a:bodyPr/>
                    <a:lstStyle/>
                    <a:p>
                      <a:pPr algn="ctr"/>
                      <a:r>
                        <a:rPr lang="en-US" dirty="0" smtClean="0"/>
                        <a:t>50</a:t>
                      </a:r>
                      <a:endParaRPr lang="en-US" dirty="0"/>
                    </a:p>
                  </a:txBody>
                  <a:tcPr/>
                </a:tc>
                <a:tc>
                  <a:txBody>
                    <a:bodyPr/>
                    <a:lstStyle/>
                    <a:p>
                      <a:pPr algn="ctr"/>
                      <a:r>
                        <a:rPr lang="en-US" dirty="0" smtClean="0"/>
                        <a:t>70</a:t>
                      </a:r>
                      <a:endParaRPr lang="en-US" dirty="0"/>
                    </a:p>
                  </a:txBody>
                  <a:tcPr/>
                </a:tc>
              </a:tr>
            </a:tbl>
          </a:graphicData>
        </a:graphic>
      </p:graphicFrame>
    </p:spTree>
    <p:extLst>
      <p:ext uri="{BB962C8B-B14F-4D97-AF65-F5344CB8AC3E}">
        <p14:creationId xmlns:p14="http://schemas.microsoft.com/office/powerpoint/2010/main" val="27646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marL="0" indent="0">
              <a:buNone/>
            </a:pPr>
            <a:r>
              <a:rPr lang="en-US" sz="2400" dirty="0" smtClean="0"/>
              <a:t>Ex. 3 Use a Venn Diagram to answer the following questions. Suppose there are 88 people enrolled in Statistics, 76 people enrolled in Calculus and 34 enrolled in both.  Assuming there are 150 students total, answer the following questions:</a:t>
            </a:r>
          </a:p>
          <a:p>
            <a:pPr marL="457200" indent="-457200">
              <a:buAutoNum type="alphaLcPeriod"/>
            </a:pPr>
            <a:r>
              <a:rPr lang="en-US" sz="2400" dirty="0" smtClean="0"/>
              <a:t>Draw a </a:t>
            </a:r>
            <a:r>
              <a:rPr lang="en-US" sz="2400" dirty="0"/>
              <a:t>V</a:t>
            </a:r>
            <a:r>
              <a:rPr lang="en-US" sz="2400" dirty="0" smtClean="0"/>
              <a:t>enn diagram to represent this situation.</a:t>
            </a:r>
          </a:p>
          <a:p>
            <a:pPr marL="457200" indent="-457200">
              <a:buAutoNum type="alphaLcPeriod"/>
            </a:pPr>
            <a:endParaRPr lang="en-US" sz="2400" dirty="0"/>
          </a:p>
          <a:p>
            <a:pPr marL="457200" indent="-457200">
              <a:buAutoNum type="alphaLcPeriod"/>
            </a:pPr>
            <a:endParaRPr lang="en-US" sz="2400" dirty="0" smtClean="0"/>
          </a:p>
          <a:p>
            <a:pPr marL="457200" indent="-457200">
              <a:buAutoNum type="alphaLcPeriod"/>
            </a:pPr>
            <a:endParaRPr lang="en-US" sz="2400" dirty="0"/>
          </a:p>
          <a:p>
            <a:pPr marL="457200" indent="-457200">
              <a:buAutoNum type="alphaLcPeriod"/>
            </a:pPr>
            <a:r>
              <a:rPr lang="en-US" sz="2400" dirty="0" smtClean="0"/>
              <a:t>Find P(Statistics or Calculus)</a:t>
            </a:r>
          </a:p>
          <a:p>
            <a:pPr marL="457200" indent="-457200">
              <a:buAutoNum type="alphaLcPeriod"/>
            </a:pPr>
            <a:endParaRPr lang="en-US" sz="2400" dirty="0" smtClean="0"/>
          </a:p>
          <a:p>
            <a:pPr marL="457200" indent="-457200">
              <a:buAutoNum type="alphaLcPeriod"/>
            </a:pPr>
            <a:endParaRPr lang="en-US" sz="2400" dirty="0"/>
          </a:p>
          <a:p>
            <a:pPr marL="457200" indent="-457200">
              <a:buAutoNum type="alphaLcPeriod"/>
            </a:pPr>
            <a:r>
              <a:rPr lang="en-US" sz="2400" dirty="0" smtClean="0"/>
              <a:t>Find P(not enrolled in either course)</a:t>
            </a:r>
          </a:p>
          <a:p>
            <a:pPr marL="457200" indent="-457200">
              <a:buAutoNum type="alphaLcPeriod"/>
            </a:pPr>
            <a:endParaRPr lang="en-US" sz="2400" dirty="0" smtClean="0"/>
          </a:p>
          <a:p>
            <a:pPr marL="457200" indent="-457200">
              <a:buAutoNum type="alphaLcPeriod"/>
            </a:pPr>
            <a:r>
              <a:rPr lang="en-US" sz="2400" dirty="0" smtClean="0"/>
              <a:t>Find P(Statistics only)</a:t>
            </a:r>
            <a:endParaRPr lang="en-US" sz="2400" dirty="0"/>
          </a:p>
        </p:txBody>
      </p:sp>
    </p:spTree>
    <p:extLst>
      <p:ext uri="{BB962C8B-B14F-4D97-AF65-F5344CB8AC3E}">
        <p14:creationId xmlns:p14="http://schemas.microsoft.com/office/powerpoint/2010/main" val="283957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Custom 2">
      <a:dk1>
        <a:srgbClr val="4D5B6B"/>
      </a:dk1>
      <a:lt1>
        <a:srgbClr val="FFFFFF"/>
      </a:lt1>
      <a:dk2>
        <a:srgbClr val="0B0A09"/>
      </a:dk2>
      <a:lt2>
        <a:srgbClr val="E8DED8"/>
      </a:lt2>
      <a:accent1>
        <a:srgbClr val="006600"/>
      </a:accent1>
      <a:accent2>
        <a:srgbClr val="7F7F7F"/>
      </a:accent2>
      <a:accent3>
        <a:srgbClr val="7F5185"/>
      </a:accent3>
      <a:accent4>
        <a:srgbClr val="89AAD3"/>
      </a:accent4>
      <a:accent5>
        <a:srgbClr val="8F5B4B"/>
      </a:accent5>
      <a:accent6>
        <a:srgbClr val="00660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67879</TotalTime>
  <Words>230</Words>
  <Application>Microsoft Office PowerPoint</Application>
  <PresentationFormat>On-screen Show (4:3)</PresentationFormat>
  <Paragraphs>69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Thermal</vt:lpstr>
      <vt:lpstr>PROBABILITY</vt:lpstr>
      <vt:lpstr>PowerPoint Presentation</vt:lpstr>
      <vt:lpstr>PowerPoint Presentation</vt:lpstr>
      <vt:lpstr>PowerPoint Presentation</vt:lpstr>
      <vt:lpstr>PowerPoint Presentation</vt:lpstr>
    </vt:vector>
  </TitlesOfParts>
  <Company>Methacton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TRGI</dc:title>
  <dc:creator>Pruskowski, Kevin</dc:creator>
  <cp:lastModifiedBy>Pfeil, Jason</cp:lastModifiedBy>
  <cp:revision>268</cp:revision>
  <dcterms:created xsi:type="dcterms:W3CDTF">2012-09-21T14:08:54Z</dcterms:created>
  <dcterms:modified xsi:type="dcterms:W3CDTF">2016-03-21T23:18:01Z</dcterms:modified>
</cp:coreProperties>
</file>